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sldIdLst>
    <p:sldId id="256" r:id="rId3"/>
    <p:sldId id="257" r:id="rId4"/>
    <p:sldId id="260" r:id="rId5"/>
    <p:sldId id="258" r:id="rId6"/>
    <p:sldId id="259" r:id="rId7"/>
    <p:sldId id="261" r:id="rId8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media4.svg"/><Relationship Id="rId5" Type="http://schemas.openxmlformats.org/officeDocument/2006/relationships/image" Target="../media/image3.png"/><Relationship Id="rId4" Type="http://schemas.openxmlformats.org/officeDocument/2006/relationships/image" Target="../media/media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media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media4.svg"/><Relationship Id="rId5" Type="http://schemas.openxmlformats.org/officeDocument/2006/relationships/image" Target="../media/image3.png"/><Relationship Id="rId4" Type="http://schemas.openxmlformats.org/officeDocument/2006/relationships/image" Target="../media/media3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media4.svg"/><Relationship Id="rId5" Type="http://schemas.openxmlformats.org/officeDocument/2006/relationships/image" Target="../media/image3.png"/><Relationship Id="rId4" Type="http://schemas.openxmlformats.org/officeDocument/2006/relationships/image" Target="../media/media3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media4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media6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media6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media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3_Custom Layout">
    <p:bg>
      <p:bgPr>
        <a:gradFill>
          <a:gsLst>
            <a:gs pos="0">
              <a:srgbClr val="007AFF"/>
            </a:gs>
            <a:gs pos="100000">
              <a:srgbClr val="66B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0"/>
          <p:cNvSpPr/>
          <p:nvPr/>
        </p:nvSpPr>
        <p:spPr bwMode="auto">
          <a:xfrm>
            <a:off x="0" y="1949757"/>
            <a:ext cx="12192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656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950" b="0" i="0" u="none" strike="noStrike" cap="none" spc="0">
              <a:ln>
                <a:noFill/>
              </a:ln>
              <a:solidFill>
                <a:srgbClr val="FFFFFF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12"/>
          <p:cNvPicPr>
            <a:picLocks noChangeAspect="1"/>
          </p:cNvPicPr>
          <p:nvPr/>
        </p:nvPicPr>
        <p:blipFill>
          <a:blip r:embed="rId2"/>
          <a:srcRect t="-62" r="3286" b="1"/>
          <a:stretch/>
        </p:blipFill>
        <p:spPr bwMode="auto"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9" name="Рисунок 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4"/>
              </a:ext>
            </a:extLst>
          </a:blip>
          <a:stretch/>
        </p:blipFill>
        <p:spPr bwMode="auto"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10" name="Graphic 8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6"/>
              </a:ext>
            </a:extLst>
          </a:blip>
          <a:stretch/>
        </p:blipFill>
        <p:spPr bwMode="auto">
          <a:xfrm>
            <a:off x="6910729" y="1062380"/>
            <a:ext cx="4848652" cy="4848652"/>
          </a:xfrm>
          <a:prstGeom prst="rect">
            <a:avLst/>
          </a:prstGeom>
          <a:effectLst>
            <a:glow>
              <a:schemeClr val="bg1"/>
            </a:glow>
            <a:outerShdw blurRad="342900" dist="38100" dir="2700000" algn="tl" rotWithShape="0">
              <a:schemeClr val="tx2">
                <a:lumMod val="75000"/>
                <a:alpha val="81000"/>
              </a:schemeClr>
            </a:outerShdw>
          </a:effec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Graphic 8"/>
          <p:cNvPicPr>
            <a:picLocks noChangeAspect="1"/>
          </p:cNvPicPr>
          <p:nvPr/>
        </p:nvPicPr>
        <p:blipFill>
          <a:blip r:embed="rId2">
            <a:lum bright="13000" contrast="15000"/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3"/>
              </a:ext>
            </a:extLst>
          </a:blip>
          <a:srcRect r="15688"/>
          <a:stretch/>
        </p:blipFill>
        <p:spPr bwMode="auto">
          <a:xfrm>
            <a:off x="-1" y="6089269"/>
            <a:ext cx="12192001" cy="7687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rcRect r="24893" b="82953"/>
          <a:stretch/>
        </p:blipFill>
        <p:spPr bwMode="auto">
          <a:xfrm>
            <a:off x="4408528" y="5844688"/>
            <a:ext cx="7783472" cy="1013309"/>
          </a:xfrm>
          <a:prstGeom prst="rect">
            <a:avLst/>
          </a:prstGeom>
        </p:spPr>
      </p:pic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9448799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DBE21CA-A3FE-4309-958A-99CD00563680}" type="slidenum">
              <a:rPr lang="ru-RU"/>
              <a:t>‹#›</a:t>
            </a:fld>
            <a:endParaRPr lang="ru-RU"/>
          </a:p>
        </p:txBody>
      </p:sp>
      <p:sp>
        <p:nvSpPr>
          <p:cNvPr id="14" name="Rectangle 13"/>
          <p:cNvSpPr/>
          <p:nvPr/>
        </p:nvSpPr>
        <p:spPr bwMode="auto"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 bwMode="auto">
          <a:xfrm>
            <a:off x="962025" y="5"/>
            <a:ext cx="10534651" cy="838198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pic>
        <p:nvPicPr>
          <p:cNvPr id="4" name="Picture 3" descr="Logo&#10;&#10;Description automatically generated"/>
          <p:cNvPicPr>
            <a:picLocks noChangeAspect="1"/>
          </p:cNvPicPr>
          <p:nvPr/>
        </p:nvPicPr>
        <p:blipFill>
          <a:blip r:embed="rId5"/>
          <a:srcRect b="18390"/>
          <a:stretch/>
        </p:blipFill>
        <p:spPr bwMode="auto">
          <a:xfrm>
            <a:off x="175391" y="143259"/>
            <a:ext cx="611247" cy="5516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 l="32345" b="88978"/>
          <a:stretch/>
        </p:blipFill>
        <p:spPr bwMode="auto">
          <a:xfrm>
            <a:off x="1" y="6219828"/>
            <a:ext cx="7011051" cy="6551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Custom Layout">
    <p:bg>
      <p:bgPr>
        <a:gradFill>
          <a:gsLst>
            <a:gs pos="0">
              <a:srgbClr val="007AFF"/>
            </a:gs>
            <a:gs pos="100000">
              <a:srgbClr val="66B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 bwMode="auto"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12"/>
          <p:cNvPicPr>
            <a:picLocks noChangeAspect="1"/>
          </p:cNvPicPr>
          <p:nvPr userDrawn="1"/>
        </p:nvPicPr>
        <p:blipFill>
          <a:blip r:embed="rId2"/>
          <a:srcRect t="-62" r="3286" b="1"/>
          <a:stretch/>
        </p:blipFill>
        <p:spPr bwMode="auto"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8" name="Рисунок 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4"/>
              </a:ext>
            </a:extLst>
          </a:blip>
          <a:stretch/>
        </p:blipFill>
        <p:spPr bwMode="auto"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9" name="Graphic 8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6"/>
              </a:ext>
            </a:extLst>
          </a:blip>
          <a:stretch/>
        </p:blipFill>
        <p:spPr bwMode="auto">
          <a:xfrm>
            <a:off x="6910729" y="1062380"/>
            <a:ext cx="4848652" cy="4848652"/>
          </a:xfrm>
          <a:prstGeom prst="rect">
            <a:avLst/>
          </a:prstGeom>
          <a:effectLst>
            <a:glow>
              <a:schemeClr val="bg1"/>
            </a:glow>
            <a:outerShdw blurRad="342900" dist="38100" dir="2700000" algn="tl" rotWithShape="0">
              <a:schemeClr val="tx2">
                <a:lumMod val="75000"/>
                <a:alpha val="81000"/>
              </a:schemeClr>
            </a:outerShdw>
          </a:effectLst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Custom Layout">
    <p:bg>
      <p:bgPr>
        <a:gradFill>
          <a:gsLst>
            <a:gs pos="0">
              <a:srgbClr val="007AFF"/>
            </a:gs>
            <a:gs pos="100000">
              <a:srgbClr val="66B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0"/>
          <p:cNvSpPr/>
          <p:nvPr/>
        </p:nvSpPr>
        <p:spPr bwMode="auto">
          <a:xfrm>
            <a:off x="0" y="1949757"/>
            <a:ext cx="12192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656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950" b="0" i="0" u="none" strike="noStrike" cap="none" spc="0">
              <a:ln>
                <a:noFill/>
              </a:ln>
              <a:solidFill>
                <a:srgbClr val="FFFFFF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12"/>
          <p:cNvPicPr>
            <a:picLocks noChangeAspect="1"/>
          </p:cNvPicPr>
          <p:nvPr/>
        </p:nvPicPr>
        <p:blipFill>
          <a:blip r:embed="rId2"/>
          <a:srcRect t="-62" r="3286" b="1"/>
          <a:stretch/>
        </p:blipFill>
        <p:spPr bwMode="auto"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9" name="Рисунок 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4"/>
              </a:ext>
            </a:extLst>
          </a:blip>
          <a:stretch/>
        </p:blipFill>
        <p:spPr bwMode="auto"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10" name="Graphic 8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6"/>
              </a:ext>
            </a:extLst>
          </a:blip>
          <a:stretch/>
        </p:blipFill>
        <p:spPr bwMode="auto">
          <a:xfrm>
            <a:off x="6910729" y="1062380"/>
            <a:ext cx="4848652" cy="4848652"/>
          </a:xfrm>
          <a:prstGeom prst="rect">
            <a:avLst/>
          </a:prstGeom>
          <a:effectLst>
            <a:glow>
              <a:schemeClr val="bg1"/>
            </a:glow>
            <a:outerShdw blurRad="342900" dist="38100" dir="2700000" algn="tl" rotWithShape="0">
              <a:schemeClr val="tx2">
                <a:lumMod val="75000"/>
                <a:alpha val="81000"/>
              </a:schemeClr>
            </a:outerShdw>
          </a:effec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Custom Layout">
    <p:bg>
      <p:bgPr>
        <a:gradFill>
          <a:gsLst>
            <a:gs pos="0">
              <a:srgbClr val="007AFF"/>
            </a:gs>
            <a:gs pos="100000">
              <a:srgbClr val="66B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0"/>
          <p:cNvSpPr/>
          <p:nvPr/>
        </p:nvSpPr>
        <p:spPr bwMode="auto">
          <a:xfrm>
            <a:off x="0" y="1949757"/>
            <a:ext cx="12192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656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950" b="0" i="0" u="none" strike="noStrike" cap="none" spc="0">
              <a:ln>
                <a:noFill/>
              </a:ln>
              <a:solidFill>
                <a:srgbClr val="FFFFFF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12"/>
          <p:cNvPicPr>
            <a:picLocks noChangeAspect="1"/>
          </p:cNvPicPr>
          <p:nvPr/>
        </p:nvPicPr>
        <p:blipFill>
          <a:blip r:embed="rId2"/>
          <a:srcRect t="-62" r="3286" b="1"/>
          <a:stretch/>
        </p:blipFill>
        <p:spPr bwMode="auto"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9" name="Graphic 8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4"/>
              </a:ext>
            </a:extLst>
          </a:blip>
          <a:stretch/>
        </p:blipFill>
        <p:spPr bwMode="auto">
          <a:xfrm>
            <a:off x="6910729" y="1062380"/>
            <a:ext cx="4848652" cy="4848652"/>
          </a:xfrm>
          <a:prstGeom prst="rect">
            <a:avLst/>
          </a:prstGeom>
          <a:effectLst>
            <a:glow>
              <a:schemeClr val="bg1"/>
            </a:glow>
            <a:outerShdw blurRad="342900" dist="38100" dir="2700000" algn="tl" rotWithShape="0">
              <a:schemeClr val="tx2">
                <a:lumMod val="75000"/>
                <a:alpha val="81000"/>
              </a:schemeClr>
            </a:outerShdw>
          </a:effectLst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Текст">
    <p:bg>
      <p:bgPr>
        <a:gradFill>
          <a:gsLst>
            <a:gs pos="0">
              <a:schemeClr val="tx1"/>
            </a:gs>
            <a:gs pos="50000">
              <a:schemeClr val="accent1">
                <a:lumMod val="60000"/>
                <a:lumOff val="40000"/>
              </a:schemeClr>
            </a:gs>
            <a:gs pos="100000">
              <a:schemeClr val="tx1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pic>
        <p:nvPicPr>
          <p:cNvPr id="9" name="Graphic 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3"/>
              </a:ext>
            </a:extLst>
          </a:blip>
          <a:stretch/>
        </p:blipFill>
        <p:spPr bwMode="auto">
          <a:xfrm>
            <a:off x="228375" y="200443"/>
            <a:ext cx="429076" cy="43280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 bwMode="auto">
          <a:xfrm>
            <a:off x="962025" y="5"/>
            <a:ext cx="10534651" cy="838198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pic>
        <p:nvPicPr>
          <p:cNvPr id="2" name="Picture 1" descr="Logo&#10;&#10;Description automatically generated"/>
          <p:cNvPicPr>
            <a:picLocks noChangeAspect="1"/>
          </p:cNvPicPr>
          <p:nvPr/>
        </p:nvPicPr>
        <p:blipFill>
          <a:blip r:embed="rId4"/>
          <a:srcRect b="18390"/>
          <a:stretch/>
        </p:blipFill>
        <p:spPr bwMode="auto">
          <a:xfrm>
            <a:off x="175391" y="143259"/>
            <a:ext cx="611247" cy="551687"/>
          </a:xfrm>
          <a:prstGeom prst="rect">
            <a:avLst/>
          </a:prstGeom>
        </p:spPr>
      </p:pic>
      <p:pic>
        <p:nvPicPr>
          <p:cNvPr id="11" name="Рисунок 12"/>
          <p:cNvPicPr>
            <a:picLocks noChangeAspect="1"/>
          </p:cNvPicPr>
          <p:nvPr/>
        </p:nvPicPr>
        <p:blipFill>
          <a:blip r:embed="rId5"/>
          <a:srcRect t="-62" r="17001" b="1"/>
          <a:stretch/>
        </p:blipFill>
        <p:spPr bwMode="auto">
          <a:xfrm>
            <a:off x="3456321" y="806601"/>
            <a:ext cx="8735681" cy="6040867"/>
          </a:xfrm>
          <a:prstGeom prst="rect">
            <a:avLst/>
          </a:prstGeom>
        </p:spPr>
      </p:pic>
      <p:pic>
        <p:nvPicPr>
          <p:cNvPr id="14" name="Рисунок 12"/>
          <p:cNvPicPr>
            <a:picLocks noChangeAspect="1"/>
          </p:cNvPicPr>
          <p:nvPr/>
        </p:nvPicPr>
        <p:blipFill>
          <a:blip r:embed="rId5"/>
          <a:srcRect t="-62" r="17001" b="1"/>
          <a:stretch/>
        </p:blipFill>
        <p:spPr bwMode="auto">
          <a:xfrm flipH="1">
            <a:off x="-2" y="838201"/>
            <a:ext cx="8735683" cy="6040867"/>
          </a:xfrm>
          <a:prstGeom prst="rect">
            <a:avLst/>
          </a:prstGeom>
        </p:spPr>
      </p:pic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9448799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DBE21CA-A3FE-4309-958A-99CD0056368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Текст">
    <p:bg>
      <p:bgPr>
        <a:gradFill>
          <a:gsLst>
            <a:gs pos="20000">
              <a:schemeClr val="accent1">
                <a:lumMod val="60000"/>
                <a:lumOff val="40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path path="circle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Рисунок 12"/>
          <p:cNvPicPr>
            <a:picLocks noChangeAspect="1"/>
          </p:cNvPicPr>
          <p:nvPr/>
        </p:nvPicPr>
        <p:blipFill>
          <a:blip r:embed="rId2"/>
          <a:srcRect t="-62" r="17001" b="1"/>
          <a:stretch/>
        </p:blipFill>
        <p:spPr bwMode="auto">
          <a:xfrm>
            <a:off x="3456321" y="806601"/>
            <a:ext cx="8735681" cy="604086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auto"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pic>
        <p:nvPicPr>
          <p:cNvPr id="9" name="Graphic 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4"/>
              </a:ext>
            </a:extLst>
          </a:blip>
          <a:stretch/>
        </p:blipFill>
        <p:spPr bwMode="auto">
          <a:xfrm>
            <a:off x="228375" y="200443"/>
            <a:ext cx="429076" cy="43280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 bwMode="auto">
          <a:xfrm>
            <a:off x="962025" y="5"/>
            <a:ext cx="10534651" cy="838198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pic>
        <p:nvPicPr>
          <p:cNvPr id="2" name="Picture 1" descr="Logo&#10;&#10;Description automatically generated"/>
          <p:cNvPicPr>
            <a:picLocks noChangeAspect="1"/>
          </p:cNvPicPr>
          <p:nvPr/>
        </p:nvPicPr>
        <p:blipFill>
          <a:blip r:embed="rId5"/>
          <a:srcRect b="18390"/>
          <a:stretch/>
        </p:blipFill>
        <p:spPr bwMode="auto">
          <a:xfrm>
            <a:off x="175391" y="143259"/>
            <a:ext cx="611247" cy="551687"/>
          </a:xfrm>
          <a:prstGeom prst="rect">
            <a:avLst/>
          </a:prstGeom>
        </p:spPr>
      </p:pic>
      <p:pic>
        <p:nvPicPr>
          <p:cNvPr id="14" name="Рисунок 12"/>
          <p:cNvPicPr>
            <a:picLocks noChangeAspect="1"/>
          </p:cNvPicPr>
          <p:nvPr/>
        </p:nvPicPr>
        <p:blipFill>
          <a:blip r:embed="rId2"/>
          <a:srcRect t="-62" r="17001" b="1"/>
          <a:stretch/>
        </p:blipFill>
        <p:spPr bwMode="auto">
          <a:xfrm flipH="1">
            <a:off x="-2" y="838201"/>
            <a:ext cx="8735683" cy="6040867"/>
          </a:xfrm>
          <a:prstGeom prst="rect">
            <a:avLst/>
          </a:prstGeom>
        </p:spPr>
      </p:pic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9448799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DBE21CA-A3FE-4309-958A-99CD0056368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Graphic 8"/>
          <p:cNvPicPr>
            <a:picLocks noChangeAspect="1"/>
          </p:cNvPicPr>
          <p:nvPr/>
        </p:nvPicPr>
        <p:blipFill>
          <a:blip r:embed="rId2">
            <a:lum bright="13000" contrast="15000"/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3"/>
              </a:ext>
            </a:extLst>
          </a:blip>
          <a:srcRect r="15688"/>
          <a:stretch/>
        </p:blipFill>
        <p:spPr bwMode="auto">
          <a:xfrm>
            <a:off x="-1" y="6089269"/>
            <a:ext cx="12192001" cy="7687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rcRect r="24893" b="82953"/>
          <a:stretch/>
        </p:blipFill>
        <p:spPr bwMode="auto">
          <a:xfrm>
            <a:off x="4408528" y="5844688"/>
            <a:ext cx="7783472" cy="1013309"/>
          </a:xfrm>
          <a:prstGeom prst="rect">
            <a:avLst/>
          </a:prstGeom>
        </p:spPr>
      </p:pic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9448799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DBE21CA-A3FE-4309-958A-99CD00563680}" type="slidenum">
              <a:rPr lang="ru-RU"/>
              <a:t>‹#›</a:t>
            </a:fld>
            <a:endParaRPr lang="ru-RU"/>
          </a:p>
        </p:txBody>
      </p:sp>
      <p:sp>
        <p:nvSpPr>
          <p:cNvPr id="14" name="Rectangle 13"/>
          <p:cNvSpPr/>
          <p:nvPr/>
        </p:nvSpPr>
        <p:spPr bwMode="auto"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 bwMode="auto">
          <a:xfrm>
            <a:off x="962025" y="5"/>
            <a:ext cx="10534651" cy="838198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pic>
        <p:nvPicPr>
          <p:cNvPr id="4" name="Picture 3" descr="Logo&#10;&#10;Description automatically generated"/>
          <p:cNvPicPr>
            <a:picLocks noChangeAspect="1"/>
          </p:cNvPicPr>
          <p:nvPr/>
        </p:nvPicPr>
        <p:blipFill>
          <a:blip r:embed="rId5"/>
          <a:srcRect b="18390"/>
          <a:stretch/>
        </p:blipFill>
        <p:spPr bwMode="auto">
          <a:xfrm>
            <a:off x="175391" y="143259"/>
            <a:ext cx="611247" cy="5516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 l="32345" b="88978"/>
          <a:stretch/>
        </p:blipFill>
        <p:spPr bwMode="auto">
          <a:xfrm>
            <a:off x="1" y="6219828"/>
            <a:ext cx="7011051" cy="6551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9448799" y="6492870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BE21CA-A3FE-4309-958A-99CD00563680}" type="slidenum">
              <a:rPr lang="ru-RU"/>
              <a:t>‹#›</a:t>
            </a:fld>
            <a:endParaRPr lang="ru-RU"/>
          </a:p>
        </p:txBody>
      </p:sp>
      <p:sp>
        <p:nvSpPr>
          <p:cNvPr id="14" name="Rectangle 13"/>
          <p:cNvSpPr/>
          <p:nvPr/>
        </p:nvSpPr>
        <p:spPr bwMode="auto">
          <a:xfrm>
            <a:off x="0" y="3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700"/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 bwMode="auto">
          <a:xfrm>
            <a:off x="962025" y="5"/>
            <a:ext cx="10534651" cy="838198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pic>
        <p:nvPicPr>
          <p:cNvPr id="2" name="Picture 1" descr="Logo&#10;&#10;Description automatically generated"/>
          <p:cNvPicPr>
            <a:picLocks noChangeAspect="1"/>
          </p:cNvPicPr>
          <p:nvPr/>
        </p:nvPicPr>
        <p:blipFill>
          <a:blip r:embed="rId2"/>
          <a:srcRect b="18390"/>
          <a:stretch/>
        </p:blipFill>
        <p:spPr bwMode="auto">
          <a:xfrm>
            <a:off x="175391" y="143259"/>
            <a:ext cx="611247" cy="5516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7.emf"/><Relationship Id="rId5" Type="http://schemas.openxmlformats.org/officeDocument/2006/relationships/slideLayout" Target="../slideLayouts/slideLayout18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17.xml"/><Relationship Id="rId9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C00B379-E391-45AB-801D-0A064D933D9F}" type="datetimeFigureOut">
              <a:rPr lang="ru-RU"/>
              <a:t>17.07.2026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BB699B-1A7F-4F52-88A1-F848896840AD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BE21CA-A3FE-4309-958A-99CD00563680}" type="slidenum">
              <a:rPr lang="ru-RU"/>
              <a:t>‹#›</a:t>
            </a:fld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oleObj" r:id="rId10" imgW="0" imgH="0" progId="TCLayout.ActiveDocument.1">
                  <p:embed/>
                </p:oleObj>
              </mc:Choice>
              <mc:Fallback>
                <p:oleObj name="oleObj" r:id="rId10" imgW="0" imgH="0" progId="TCLayout.ActiveDocument.1">
                  <p:embed/>
                  <p:pic>
                    <p:nvPicPr>
                      <p:cNvPr id="7" name=""/>
                      <p:cNvPicPr/>
                      <p:nvPr/>
                    </p:nvPicPr>
                    <p:blipFill>
                      <a:blip r:embed="rId11"/>
                      <a:stretch/>
                    </p:blipFill>
                    <p:spPr bwMode="auto"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oleObj" r:id="rId12" imgW="0" imgH="0" progId="TCLayout.ActiveDocument.1">
                  <p:embed/>
                </p:oleObj>
              </mc:Choice>
              <mc:Fallback>
                <p:oleObj name="oleObj" r:id="rId12" imgW="0" imgH="0" progId="TCLayout.ActiveDocument.1">
                  <p:embed/>
                  <p:pic>
                    <p:nvPicPr>
                      <p:cNvPr id="8" name=""/>
                      <p:cNvPicPr/>
                      <p:nvPr/>
                    </p:nvPicPr>
                    <p:blipFill>
                      <a:blip r:embed="rId11"/>
                      <a:stretch/>
                    </p:blipFill>
                    <p:spPr bwMode="auto"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</p:sldLayoutIdLst>
  <p:hf hdr="0" ftr="0" dt="0"/>
  <p:txStyles>
    <p:titleStyle>
      <a:lvl1pPr algn="l" defTabSz="914332">
        <a:lnSpc>
          <a:spcPct val="90000"/>
        </a:lnSpc>
        <a:spcBef>
          <a:spcPts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>
        <a:lnSpc>
          <a:spcPct val="90000"/>
        </a:lnSpc>
        <a:spcBef>
          <a:spcPts val="1000"/>
        </a:spcBef>
        <a:buClr>
          <a:schemeClr val="tx2"/>
        </a:buClr>
        <a:buSzPct val="100000"/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media7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media8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media7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358144" y="2312365"/>
            <a:ext cx="5980449" cy="22332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32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000" b="1" i="0" u="none" strike="noStrike" cap="none" spc="0">
              <a:ln>
                <a:noFill/>
              </a:ln>
              <a:solidFill>
                <a:srgbClr val="008CFF"/>
              </a:solidFill>
              <a:latin typeface="Arial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69966" y="2639949"/>
            <a:ext cx="63052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 dirty="0" smtClean="0">
                <a:solidFill>
                  <a:srgbClr val="007AFF"/>
                </a:solidFill>
                <a:latin typeface="Arial (Заголовки)"/>
              </a:rPr>
              <a:t>По вопросам </a:t>
            </a:r>
          </a:p>
          <a:p>
            <a:pPr lvl="0">
              <a:defRPr/>
            </a:pPr>
            <a:r>
              <a:rPr lang="ru-RU" sz="2400" b="1" dirty="0" smtClean="0">
                <a:solidFill>
                  <a:srgbClr val="007AFF"/>
                </a:solidFill>
                <a:latin typeface="Arial (Заголовки)"/>
              </a:rPr>
              <a:t>учетно-регистрационной </a:t>
            </a:r>
            <a:r>
              <a:rPr lang="ru-RU" sz="2400" b="1" dirty="0">
                <a:solidFill>
                  <a:srgbClr val="007AFF"/>
                </a:solidFill>
                <a:latin typeface="Arial (Заголовки)"/>
              </a:rPr>
              <a:t>деятельности</a:t>
            </a:r>
            <a:endParaRPr lang="ru-RU" sz="2400" dirty="0">
              <a:solidFill>
                <a:srgbClr val="007AFF"/>
              </a:solidFill>
              <a:latin typeface="Arial (Заголовки)"/>
            </a:endParaRPr>
          </a:p>
        </p:txBody>
      </p:sp>
      <p:pic>
        <p:nvPicPr>
          <p:cNvPr id="7" name="Graphic 3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3"/>
              </a:ext>
            </a:extLst>
          </a:blip>
          <a:stretch/>
        </p:blipFill>
        <p:spPr bwMode="auto">
          <a:xfrm>
            <a:off x="8418405" y="2445147"/>
            <a:ext cx="2024151" cy="26256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962025" y="5"/>
            <a:ext cx="10534651" cy="86070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8CFF"/>
                </a:solidFill>
                <a:latin typeface="Arial (Заголовки)"/>
              </a:rPr>
              <a:t>Об адресе объекта недвижимости</a:t>
            </a:r>
            <a:endParaRPr lang="ru-RU" dirty="0">
              <a:solidFill>
                <a:srgbClr val="1890FB"/>
              </a:solidFill>
              <a:latin typeface="Arial (Заголовки)"/>
            </a:endParaRPr>
          </a:p>
        </p:txBody>
      </p:sp>
      <p:sp>
        <p:nvSpPr>
          <p:cNvPr id="27" name="Прямоугольник: скругленные углы 32"/>
          <p:cNvSpPr/>
          <p:nvPr/>
        </p:nvSpPr>
        <p:spPr bwMode="auto">
          <a:xfrm>
            <a:off x="589487" y="2130724"/>
            <a:ext cx="11045236" cy="4606219"/>
          </a:xfrm>
          <a:prstGeom prst="roundRect">
            <a:avLst>
              <a:gd name="adj" fmla="val 6819"/>
            </a:avLst>
          </a:prstGeom>
          <a:solidFill>
            <a:schemeClr val="bg1"/>
          </a:solidFill>
          <a:ln w="28575">
            <a:gradFill>
              <a:gsLst>
                <a:gs pos="0">
                  <a:schemeClr val="tx1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+mn-ea"/>
                <a:cs typeface="+mn-cs"/>
              </a:rPr>
              <a:t>  </a:t>
            </a:r>
            <a:endParaRPr/>
          </a:p>
        </p:txBody>
      </p:sp>
      <p:sp>
        <p:nvSpPr>
          <p:cNvPr id="30" name="TextBox 29"/>
          <p:cNvSpPr txBox="1"/>
          <p:nvPr/>
        </p:nvSpPr>
        <p:spPr bwMode="auto">
          <a:xfrm>
            <a:off x="770641" y="2285362"/>
            <a:ext cx="1054144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r>
              <a:rPr lang="ru-RU" sz="1600" b="1" i="0" u="none" strike="noStrike" cap="none" spc="0" dirty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случаи присвоения объекту адресации адреса </a:t>
            </a:r>
            <a:r>
              <a:rPr lang="ru-RU" sz="1600" b="0" i="0" u="none" strike="noStrike" cap="none" spc="0" dirty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установлены</a:t>
            </a:r>
            <a:r>
              <a:rPr lang="ru-RU" sz="1600" b="1" i="0" u="none" strike="noStrike" cap="none" spc="0" dirty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 пунктом 8 Правил присвоения адресов</a:t>
            </a:r>
            <a:endParaRPr dirty="0"/>
          </a:p>
          <a:p>
            <a:pPr marL="285750" marR="0" lvl="0" indent="-285750" algn="l" defTabSz="9144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endParaRPr lang="ru-RU" sz="1600" b="1" i="0" u="none" strike="noStrike" cap="none" spc="0" dirty="0">
              <a:ln>
                <a:noFill/>
              </a:ln>
              <a:solidFill>
                <a:srgbClr val="FF7900"/>
              </a:solidFill>
              <a:latin typeface="Arial"/>
              <a:ea typeface="+mn-ea"/>
              <a:cs typeface="+mn-cs"/>
            </a:endParaRPr>
          </a:p>
          <a:p>
            <a:pPr marL="285750" marR="0" lvl="0" indent="-285750" algn="l" defTabSz="9144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r>
              <a:rPr lang="ru-RU" sz="1600" b="1" i="0" u="none" strike="noStrike" cap="none" spc="0" dirty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возможность обращения кадастрового инженера </a:t>
            </a:r>
            <a:r>
              <a:rPr lang="ru-RU" sz="1600" b="0" i="0" u="none" strike="noStrike" cap="none" spc="0" dirty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с заявлением о присвоении объекту адресации адреса или об аннулировании его адреса предусмотрена </a:t>
            </a:r>
            <a:r>
              <a:rPr lang="ru-RU" sz="1600" b="1" i="0" u="none" strike="noStrike" cap="none" spc="0" dirty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абзацем четвертым пункта 29 Правил присвоения адресов</a:t>
            </a:r>
            <a:r>
              <a:rPr lang="ru-RU" sz="1600" b="0" i="0" u="none" strike="noStrike" cap="none" spc="0" dirty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/>
            </a:r>
            <a:br>
              <a:rPr lang="ru-RU" sz="1600" b="0" i="0" u="none" strike="noStrike" cap="none" spc="0" dirty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</a:br>
            <a:endParaRPr lang="ru-RU" sz="1600" b="0" i="0" u="none" strike="noStrike" cap="none" spc="0" dirty="0">
              <a:ln>
                <a:noFill/>
              </a:ln>
              <a:solidFill>
                <a:srgbClr val="39505E"/>
              </a:solidFill>
              <a:latin typeface="Arial"/>
              <a:ea typeface="Times New Roman"/>
              <a:cs typeface="Arial"/>
            </a:endParaRPr>
          </a:p>
          <a:p>
            <a:pPr marL="285750" marR="0" lvl="0" indent="-285750" algn="just" defTabSz="9144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r>
              <a:rPr lang="ru-RU" sz="1600" b="1" i="0" u="none" strike="noStrike" cap="none" spc="0" dirty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недопустимость </a:t>
            </a:r>
            <a:r>
              <a:rPr lang="ru-RU" sz="1600" b="0" i="0" u="none" strike="noStrike" cap="none" spc="0" dirty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принятия уполномоченными органами решений об отказе в присвоении образуемому объекту адресации адреса </a:t>
            </a:r>
            <a:r>
              <a:rPr lang="ru-RU" sz="1600" b="1" i="0" u="none" strike="noStrike" cap="none" spc="0" dirty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по причине отсутствия у такого объекта кадастрового номера и (или) регистрации права собственности</a:t>
            </a:r>
          </a:p>
          <a:p>
            <a:pPr marL="285750" marR="0" lvl="0" indent="-285750" algn="just" defTabSz="9144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endParaRPr lang="ru-RU" sz="1600" b="0" i="0" u="none" strike="noStrike" cap="none" spc="0" dirty="0">
              <a:ln>
                <a:noFill/>
              </a:ln>
              <a:solidFill>
                <a:srgbClr val="39505E"/>
              </a:solidFill>
              <a:latin typeface="Arial"/>
              <a:ea typeface="Times New Roman"/>
              <a:cs typeface="Arial"/>
            </a:endParaRPr>
          </a:p>
          <a:p>
            <a:pPr marL="285750" marR="0" lvl="0" indent="-285750" algn="just" defTabSz="9144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r>
              <a:rPr lang="ru-RU" sz="1600" b="1" i="0" u="none" strike="noStrike" cap="none" spc="0" dirty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недопустимость</a:t>
            </a:r>
            <a:r>
              <a:rPr lang="ru-RU" sz="1600" b="0" i="0" u="none" strike="noStrike" cap="none" spc="0" dirty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 принятия решений об отказе в присвоении объекту адресации адреса, </a:t>
            </a:r>
            <a:r>
              <a:rPr lang="ru-RU" sz="1600" b="1" i="0" u="none" strike="noStrike" cap="none" spc="0" dirty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не соответствующих требованиям пунктов 40 – 42 Правил присвоения адресов </a:t>
            </a:r>
          </a:p>
          <a:p>
            <a:pPr marL="0" marR="0" lvl="0" indent="0" algn="just" defTabSz="9144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600" b="0" i="0" u="none" strike="noStrike" cap="none" spc="0" dirty="0">
              <a:ln>
                <a:noFill/>
              </a:ln>
              <a:solidFill>
                <a:srgbClr val="39505E"/>
              </a:solidFill>
              <a:latin typeface="Arial"/>
              <a:ea typeface="Times New Roman"/>
              <a:cs typeface="Arial"/>
            </a:endParaRPr>
          </a:p>
          <a:p>
            <a:pPr marL="285750" marR="0" lvl="0" indent="-285750" algn="just" defTabSz="91440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r>
              <a:rPr lang="ru-RU" sz="1600" b="1" i="0" u="none" strike="noStrike" cap="none" spc="0" dirty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недопустимость</a:t>
            </a:r>
            <a:r>
              <a:rPr lang="ru-RU" sz="1600" b="0" i="0" u="none" strike="noStrike" cap="none" spc="0" dirty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 </a:t>
            </a:r>
            <a:r>
              <a:rPr lang="ru-RU" sz="1600" b="1" i="0" u="none" strike="noStrike" cap="none" spc="0" dirty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истребования от заявителей дополнительных документов</a:t>
            </a:r>
            <a:r>
              <a:rPr lang="ru-RU" sz="1600" b="0" i="0" u="none" strike="noStrike" cap="none" spc="0" dirty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, предоставление которых Правилами присвоения адресов не предусмотрено (в том числе межевых и технических планов) </a:t>
            </a:r>
            <a:endParaRPr lang="ru-RU" sz="1600" b="1" i="0" u="none" strike="noStrike" cap="none" spc="0" dirty="0">
              <a:ln>
                <a:noFill/>
              </a:ln>
              <a:solidFill>
                <a:srgbClr val="FF7900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Прямоугольник: скругленные углы 32"/>
          <p:cNvSpPr/>
          <p:nvPr/>
        </p:nvSpPr>
        <p:spPr bwMode="auto">
          <a:xfrm>
            <a:off x="648393" y="686502"/>
            <a:ext cx="10986330" cy="704409"/>
          </a:xfrm>
          <a:prstGeom prst="roundRect">
            <a:avLst>
              <a:gd name="adj" fmla="val 6819"/>
            </a:avLst>
          </a:prstGeom>
          <a:solidFill>
            <a:schemeClr val="bg1"/>
          </a:solidFill>
          <a:ln w="28575">
            <a:gradFill>
              <a:gsLst>
                <a:gs pos="0">
                  <a:schemeClr val="tx1"/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500" b="0" i="0" u="none" strike="noStrike" cap="none" spc="0" dirty="0">
                <a:ln>
                  <a:noFill/>
                </a:ln>
                <a:solidFill>
                  <a:srgbClr val="008CFF">
                    <a:lumMod val="50000"/>
                  </a:srgbClr>
                </a:solidFill>
                <a:latin typeface=" Arial"/>
                <a:ea typeface="Times New Roman"/>
                <a:cs typeface="Arial"/>
              </a:rPr>
              <a:t>С 01.02.2026 вступили в силу изменения, предусмотренные приказом Росреестра от 23.10.2024 № П/0328/24, согласно которым в отдельных документах, подготавливаемых кадастровыми инженерами, </a:t>
            </a:r>
            <a:r>
              <a:rPr lang="ru-RU" sz="1500" b="1" i="0" u="none" strike="noStrike" cap="none" spc="0" dirty="0">
                <a:ln>
                  <a:noFill/>
                </a:ln>
                <a:solidFill>
                  <a:srgbClr val="008CFF">
                    <a:lumMod val="50000"/>
                  </a:srgbClr>
                </a:solidFill>
                <a:latin typeface=" Arial"/>
                <a:ea typeface="Times New Roman"/>
                <a:cs typeface="Arial"/>
              </a:rPr>
              <a:t>обязательным является указание информации об адресе объекта в виде его уникального идентификатора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770641" y="1483743"/>
            <a:ext cx="9671013" cy="801619"/>
          </a:xfrm>
          <a:prstGeom prst="roundRect">
            <a:avLst>
              <a:gd name="adj" fmla="val 16667"/>
            </a:avLst>
          </a:prstGeom>
          <a:solidFill>
            <a:srgbClr val="008CFF"/>
          </a:solidFill>
          <a:ln w="28575" cap="flat" cmpd="sng" algn="ctr">
            <a:gradFill>
              <a:gsLst>
                <a:gs pos="100000">
                  <a:srgbClr val="008CFF"/>
                </a:gs>
                <a:gs pos="100000">
                  <a:srgbClr val="00FFCC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1" i="0" u="none" strike="noStrike" cap="none" spc="0" dirty="0">
                <a:ln>
                  <a:noFill/>
                </a:ln>
                <a:solidFill>
                  <a:srgbClr val="FFFFFF"/>
                </a:solidFill>
                <a:latin typeface="Arial"/>
                <a:ea typeface="+mn-ea"/>
                <a:cs typeface="+mn-cs"/>
              </a:rPr>
              <a:t>Основные акценты в письме Минфина России от 20.05.2026 № </a:t>
            </a:r>
            <a:r>
              <a:rPr lang="ru-RU" sz="1800" b="1" i="0" u="none" strike="noStrike" cap="none" spc="0" dirty="0" smtClean="0">
                <a:ln>
                  <a:noFill/>
                </a:ln>
                <a:solidFill>
                  <a:srgbClr val="FFFFFF"/>
                </a:solidFill>
                <a:latin typeface="Arial"/>
                <a:ea typeface="+mn-ea"/>
                <a:cs typeface="+mn-cs"/>
              </a:rPr>
              <a:t>21-03-06/42106: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30"/>
          <p:cNvSpPr/>
          <p:nvPr/>
        </p:nvSpPr>
        <p:spPr bwMode="auto">
          <a:xfrm>
            <a:off x="421815" y="967722"/>
            <a:ext cx="3132166" cy="5424596"/>
          </a:xfrm>
          <a:prstGeom prst="roundRect">
            <a:avLst>
              <a:gd name="adj" fmla="val 3595"/>
            </a:avLst>
          </a:prstGeom>
          <a:solidFill>
            <a:srgbClr val="FFFFFF"/>
          </a:solidFill>
          <a:ln w="25400" cap="flat" cmpd="sng" algn="ctr">
            <a:gradFill>
              <a:gsLst>
                <a:gs pos="0">
                  <a:srgbClr val="008CFF"/>
                </a:gs>
                <a:gs pos="100000">
                  <a:srgbClr val="00CC99">
                    <a:lumMod val="60000"/>
                    <a:lumOff val="4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glow rad="63500">
              <a:srgbClr val="008CFF">
                <a:satMod val="175000"/>
                <a:alpha val="40000"/>
              </a:srgbClr>
            </a:glow>
          </a:effectLst>
        </p:spPr>
        <p:txBody>
          <a:bodyPr vertOverflow="overflow" horzOverflow="overflow" lIns="96960" tIns="48480" rIns="96960" bIns="48480" numCol="1" spcCol="0" anchor="ctr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endParaRPr lang="ru-RU" sz="1250" b="0" i="0" u="none" strike="noStrike" cap="none" spc="0">
              <a:ln>
                <a:noFill/>
              </a:ln>
              <a:solidFill>
                <a:srgbClr val="008CFF">
                  <a:lumMod val="5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5ACA335-37F7-42C7-872A-92C3D7072F89}" type="slidenum">
              <a:rPr lang="ru-RU" sz="1400" b="1" i="0" u="none" strike="noStrike" cap="none" spc="0">
                <a:ln>
                  <a:noFill/>
                </a:ln>
                <a:solidFill>
                  <a:srgbClr val="FFFFFF"/>
                </a:solidFill>
                <a:latin typeface="Arial"/>
                <a:ea typeface="+mn-ea"/>
                <a:cs typeface="+mn-cs"/>
              </a:rPr>
              <a:t>3</a:t>
            </a:fld>
            <a:endParaRPr lang="ru-RU" sz="1400" b="1" i="0" u="none" strike="noStrike" cap="none" spc="0">
              <a:ln>
                <a:noFill/>
              </a:ln>
              <a:solidFill>
                <a:srgbClr val="FFFFFF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962024" y="52503"/>
            <a:ext cx="10821659" cy="83819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>
                <a:solidFill>
                  <a:srgbClr val="008CFF"/>
                </a:solidFill>
              </a:rPr>
              <a:t>Образование многоконтурных земельных участков</a:t>
            </a:r>
            <a:br>
              <a:rPr lang="ru-RU" dirty="0">
                <a:solidFill>
                  <a:srgbClr val="008CFF"/>
                </a:solidFill>
              </a:rPr>
            </a:br>
            <a:r>
              <a:rPr lang="ru-RU" sz="1200" dirty="0">
                <a:solidFill>
                  <a:srgbClr val="008CFF"/>
                </a:solidFill>
              </a:rPr>
              <a:t>Письма от 20.02.2026 № 11-1746-АБ/26, от 08.04.2026 № 11-3764-АБ/26, позиция согласована  с Минприроды России, Минсельхозом России и Рослесхозом</a:t>
            </a:r>
            <a:endParaRPr lang="ru-RU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878418" y="993457"/>
            <a:ext cx="10701865" cy="1187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600" b="1" i="0" u="none" strike="noStrike" cap="none" spc="0">
              <a:ln>
                <a:noFill/>
              </a:ln>
              <a:solidFill>
                <a:srgbClr val="00467F"/>
              </a:solidFill>
              <a:latin typeface="Arial Black"/>
              <a:ea typeface="+mn-ea"/>
              <a:cs typeface="+mn-cs"/>
            </a:endParaRPr>
          </a:p>
        </p:txBody>
      </p:sp>
      <p:sp>
        <p:nvSpPr>
          <p:cNvPr id="16" name="Скругленный прямоугольник 30"/>
          <p:cNvSpPr/>
          <p:nvPr/>
        </p:nvSpPr>
        <p:spPr bwMode="auto">
          <a:xfrm>
            <a:off x="3990109" y="2693324"/>
            <a:ext cx="2992582" cy="3616036"/>
          </a:xfrm>
          <a:prstGeom prst="roundRect">
            <a:avLst>
              <a:gd name="adj" fmla="val 3595"/>
            </a:avLst>
          </a:prstGeom>
          <a:solidFill>
            <a:srgbClr val="FFFFFF"/>
          </a:solidFill>
          <a:ln w="25400" cap="flat" cmpd="sng" algn="ctr">
            <a:gradFill>
              <a:gsLst>
                <a:gs pos="0">
                  <a:srgbClr val="008CFF"/>
                </a:gs>
                <a:gs pos="100000">
                  <a:srgbClr val="00CC99">
                    <a:lumMod val="60000"/>
                    <a:lumOff val="4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glow rad="63500">
              <a:srgbClr val="008CFF">
                <a:satMod val="175000"/>
                <a:alpha val="40000"/>
              </a:srgbClr>
            </a:glow>
          </a:effectLst>
        </p:spPr>
        <p:txBody>
          <a:bodyPr vertOverflow="overflow" horzOverflow="overflow" lIns="96960" tIns="48480" rIns="96960" bIns="48480" numCol="1" spcCol="0" anchor="ctr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ru-RU" sz="1250" b="0" i="0" u="none" strike="noStrike" cap="none" spc="0">
                <a:ln>
                  <a:noFill/>
                </a:ln>
                <a:solidFill>
                  <a:srgbClr val="008CFF">
                    <a:lumMod val="50000"/>
                  </a:srgbClr>
                </a:solidFill>
                <a:latin typeface="Arial"/>
                <a:ea typeface="+mn-ea"/>
                <a:cs typeface="+mn-cs"/>
              </a:rPr>
              <a:t>путем выдела в счет земельных долей из земельного участка с категорией земель сельскохозяйственного назначения, которому при осуществлении государственного кадастрового учета ранее было присвоено наименование «единое землепользование», если возможность такого образования действительно следует из документов о правах на земельные доли и (или) иных документов, определявших местоположение земель сельскохозяйственных организаций, при приватизации земель которых возникло право на такие доли</a:t>
            </a:r>
          </a:p>
        </p:txBody>
      </p:sp>
      <p:sp>
        <p:nvSpPr>
          <p:cNvPr id="10" name="Скругленный прямоугольник 30"/>
          <p:cNvSpPr/>
          <p:nvPr/>
        </p:nvSpPr>
        <p:spPr bwMode="auto">
          <a:xfrm>
            <a:off x="7190509" y="2693324"/>
            <a:ext cx="1911927" cy="3616036"/>
          </a:xfrm>
          <a:prstGeom prst="roundRect">
            <a:avLst>
              <a:gd name="adj" fmla="val 3595"/>
            </a:avLst>
          </a:prstGeom>
          <a:solidFill>
            <a:srgbClr val="FFFFFF"/>
          </a:solidFill>
          <a:ln w="25400" cap="flat" cmpd="sng" algn="ctr">
            <a:gradFill>
              <a:gsLst>
                <a:gs pos="0">
                  <a:srgbClr val="008CFF"/>
                </a:gs>
                <a:gs pos="100000">
                  <a:srgbClr val="00CC99">
                    <a:lumMod val="60000"/>
                    <a:lumOff val="4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glow rad="63500">
              <a:srgbClr val="008CFF">
                <a:satMod val="175000"/>
                <a:alpha val="40000"/>
              </a:srgbClr>
            </a:glow>
          </a:effectLst>
        </p:spPr>
        <p:txBody>
          <a:bodyPr vertOverflow="overflow" horzOverflow="overflow" lIns="96960" tIns="48480" rIns="96960" bIns="48480" numCol="1" spcCol="0" anchor="ctr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ru-RU" sz="1250" b="0" i="0" u="none" strike="noStrike" cap="none" spc="0">
                <a:ln>
                  <a:noFill/>
                </a:ln>
                <a:solidFill>
                  <a:srgbClr val="008CFF">
                    <a:lumMod val="50000"/>
                  </a:srgbClr>
                </a:solidFill>
                <a:latin typeface="Arial"/>
                <a:ea typeface="+mn-ea"/>
                <a:cs typeface="+mn-cs"/>
              </a:rPr>
              <a:t>путем выдела в счет земельных долей из земельного участка с категорией земель сельскохозяйственного назначения, состоящего из одного контура, при наличии указанной слева возможности</a:t>
            </a:r>
            <a:endParaRPr lang="ru-RU" sz="1250" b="0" i="0" u="none" strike="noStrike" cap="none" spc="-1">
              <a:ln>
                <a:noFill/>
              </a:ln>
              <a:solidFill>
                <a:srgbClr val="008CFF">
                  <a:lumMod val="5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7" name="Freeform: Shape 6"/>
          <p:cNvSpPr/>
          <p:nvPr/>
        </p:nvSpPr>
        <p:spPr bwMode="auto">
          <a:xfrm>
            <a:off x="548002" y="2909518"/>
            <a:ext cx="221524" cy="1228377"/>
          </a:xfrm>
          <a:custGeom>
            <a:avLst/>
            <a:gdLst>
              <a:gd name="connsiteX0" fmla="*/ 9321 w 42749"/>
              <a:gd name="connsiteY0" fmla="*/ 153643 h 235607"/>
              <a:gd name="connsiteX1" fmla="*/ 0 w 42749"/>
              <a:gd name="connsiteY1" fmla="*/ 52393 h 235607"/>
              <a:gd name="connsiteX2" fmla="*/ 0 w 42749"/>
              <a:gd name="connsiteY2" fmla="*/ 51429 h 235607"/>
              <a:gd name="connsiteX3" fmla="*/ 0 w 42749"/>
              <a:gd name="connsiteY3" fmla="*/ 10929 h 235607"/>
              <a:gd name="connsiteX4" fmla="*/ 10929 w 42749"/>
              <a:gd name="connsiteY4" fmla="*/ 0 h 235607"/>
              <a:gd name="connsiteX5" fmla="*/ 31821 w 42749"/>
              <a:gd name="connsiteY5" fmla="*/ 0 h 235607"/>
              <a:gd name="connsiteX6" fmla="*/ 42750 w 42749"/>
              <a:gd name="connsiteY6" fmla="*/ 10929 h 235607"/>
              <a:gd name="connsiteX7" fmla="*/ 42750 w 42749"/>
              <a:gd name="connsiteY7" fmla="*/ 51429 h 235607"/>
              <a:gd name="connsiteX8" fmla="*/ 42750 w 42749"/>
              <a:gd name="connsiteY8" fmla="*/ 52393 h 235607"/>
              <a:gd name="connsiteX9" fmla="*/ 33750 w 42749"/>
              <a:gd name="connsiteY9" fmla="*/ 153643 h 235607"/>
              <a:gd name="connsiteX10" fmla="*/ 23143 w 42749"/>
              <a:gd name="connsiteY10" fmla="*/ 163607 h 235607"/>
              <a:gd name="connsiteX11" fmla="*/ 20571 w 42749"/>
              <a:gd name="connsiteY11" fmla="*/ 163607 h 235607"/>
              <a:gd name="connsiteX12" fmla="*/ 9321 w 42749"/>
              <a:gd name="connsiteY12" fmla="*/ 153643 h 235607"/>
              <a:gd name="connsiteX13" fmla="*/ 1607 w 42749"/>
              <a:gd name="connsiteY13" fmla="*/ 220821 h 235607"/>
              <a:gd name="connsiteX14" fmla="*/ 1607 w 42749"/>
              <a:gd name="connsiteY14" fmla="*/ 208607 h 235607"/>
              <a:gd name="connsiteX15" fmla="*/ 16393 w 42749"/>
              <a:gd name="connsiteY15" fmla="*/ 193821 h 235607"/>
              <a:gd name="connsiteX16" fmla="*/ 26036 w 42749"/>
              <a:gd name="connsiteY16" fmla="*/ 193821 h 235607"/>
              <a:gd name="connsiteX17" fmla="*/ 40821 w 42749"/>
              <a:gd name="connsiteY17" fmla="*/ 208607 h 235607"/>
              <a:gd name="connsiteX18" fmla="*/ 40821 w 42749"/>
              <a:gd name="connsiteY18" fmla="*/ 220821 h 235607"/>
              <a:gd name="connsiteX19" fmla="*/ 26036 w 42749"/>
              <a:gd name="connsiteY19" fmla="*/ 235607 h 235607"/>
              <a:gd name="connsiteX20" fmla="*/ 16393 w 42749"/>
              <a:gd name="connsiteY20" fmla="*/ 235607 h 235607"/>
              <a:gd name="connsiteX21" fmla="*/ 1607 w 42749"/>
              <a:gd name="connsiteY21" fmla="*/ 220821 h 23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749" h="235607" extrusionOk="0">
                <a:moveTo>
                  <a:pt x="9321" y="153643"/>
                </a:moveTo>
                <a:lnTo>
                  <a:pt x="0" y="52393"/>
                </a:lnTo>
                <a:cubicBezTo>
                  <a:pt x="0" y="52071"/>
                  <a:pt x="0" y="51750"/>
                  <a:pt x="0" y="51429"/>
                </a:cubicBezTo>
                <a:lnTo>
                  <a:pt x="0" y="10929"/>
                </a:lnTo>
                <a:cubicBezTo>
                  <a:pt x="0" y="4821"/>
                  <a:pt x="4821" y="0"/>
                  <a:pt x="10929" y="0"/>
                </a:cubicBezTo>
                <a:lnTo>
                  <a:pt x="31821" y="0"/>
                </a:lnTo>
                <a:cubicBezTo>
                  <a:pt x="37929" y="0"/>
                  <a:pt x="42750" y="4821"/>
                  <a:pt x="42750" y="10929"/>
                </a:cubicBezTo>
                <a:lnTo>
                  <a:pt x="42750" y="51429"/>
                </a:lnTo>
                <a:cubicBezTo>
                  <a:pt x="42750" y="51750"/>
                  <a:pt x="42750" y="52071"/>
                  <a:pt x="42750" y="52393"/>
                </a:cubicBezTo>
                <a:lnTo>
                  <a:pt x="33750" y="153643"/>
                </a:lnTo>
                <a:cubicBezTo>
                  <a:pt x="33107" y="159107"/>
                  <a:pt x="28607" y="163607"/>
                  <a:pt x="23143" y="163607"/>
                </a:cubicBezTo>
                <a:lnTo>
                  <a:pt x="20571" y="163607"/>
                </a:lnTo>
                <a:cubicBezTo>
                  <a:pt x="14464" y="163607"/>
                  <a:pt x="9643" y="159107"/>
                  <a:pt x="9321" y="153643"/>
                </a:cubicBezTo>
                <a:close/>
                <a:moveTo>
                  <a:pt x="1607" y="220821"/>
                </a:moveTo>
                <a:lnTo>
                  <a:pt x="1607" y="208607"/>
                </a:lnTo>
                <a:cubicBezTo>
                  <a:pt x="1607" y="200250"/>
                  <a:pt x="8357" y="193821"/>
                  <a:pt x="16393" y="193821"/>
                </a:cubicBezTo>
                <a:lnTo>
                  <a:pt x="26036" y="193821"/>
                </a:lnTo>
                <a:cubicBezTo>
                  <a:pt x="34393" y="193821"/>
                  <a:pt x="40821" y="200571"/>
                  <a:pt x="40821" y="208607"/>
                </a:cubicBezTo>
                <a:lnTo>
                  <a:pt x="40821" y="220821"/>
                </a:lnTo>
                <a:cubicBezTo>
                  <a:pt x="40821" y="229179"/>
                  <a:pt x="34071" y="235607"/>
                  <a:pt x="26036" y="235607"/>
                </a:cubicBezTo>
                <a:lnTo>
                  <a:pt x="16393" y="235607"/>
                </a:lnTo>
                <a:cubicBezTo>
                  <a:pt x="8357" y="235607"/>
                  <a:pt x="1607" y="229179"/>
                  <a:pt x="1607" y="220821"/>
                </a:cubicBezTo>
                <a:close/>
              </a:path>
            </a:pathLst>
          </a:custGeom>
          <a:solidFill>
            <a:srgbClr val="FF0000"/>
          </a:solidFill>
          <a:ln w="3151" cap="flat">
            <a:noFill/>
            <a:prstDash val="solid"/>
            <a:miter/>
          </a:ln>
        </p:spPr>
        <p:txBody>
          <a:bodyPr lIns="91440" tIns="45720" rIns="91440" bIns="45720" rtlCol="0" anchor="ctr"/>
          <a:lstStyle>
            <a:defPPr>
              <a:defRPr lang="ru-RU"/>
            </a:defPPr>
            <a:lvl1pPr marL="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6565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5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857943" y="993457"/>
            <a:ext cx="2691592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500" b="0" i="0" u="none" strike="noStrike" cap="none" spc="0">
                <a:ln>
                  <a:noFill/>
                </a:ln>
                <a:solidFill>
                  <a:srgbClr val="FF0000"/>
                </a:solidFill>
                <a:latin typeface="Arial"/>
                <a:ea typeface="+mn-ea"/>
                <a:cs typeface="+mn-cs"/>
              </a:rPr>
              <a:t>Не предусмотрено</a:t>
            </a:r>
            <a:r>
              <a:rPr lang="ru-RU" sz="1500" b="0" i="0" u="none" strike="noStrike" cap="none" spc="0">
                <a:ln>
                  <a:noFill/>
                </a:ln>
                <a:solidFill>
                  <a:srgbClr val="008CFF">
                    <a:lumMod val="50000"/>
                  </a:srgbClr>
                </a:solidFill>
                <a:latin typeface="Arial"/>
                <a:ea typeface="+mn-ea"/>
                <a:cs typeface="+mn-cs"/>
              </a:rPr>
              <a:t>: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500" b="0" i="0" u="none" strike="noStrike" cap="none" spc="0">
              <a:ln>
                <a:noFill/>
              </a:ln>
              <a:solidFill>
                <a:srgbClr val="FF0000"/>
              </a:solidFill>
              <a:latin typeface="Arial"/>
              <a:ea typeface="+mn-ea"/>
              <a:cs typeface="+mn-cs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8CFF">
                    <a:lumMod val="50000"/>
                  </a:srgbClr>
                </a:solidFill>
                <a:latin typeface="Arial"/>
                <a:ea typeface="+mn-ea"/>
                <a:cs typeface="+mn-cs"/>
              </a:rPr>
              <a:t>образование многоконтурных земельных участков из состава земель различных категорий; 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0000"/>
              </a:solidFill>
              <a:latin typeface="Arial"/>
              <a:ea typeface="+mn-ea"/>
              <a:cs typeface="+mn-cs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8CFF">
                    <a:lumMod val="50000"/>
                  </a:srgbClr>
                </a:solidFill>
                <a:latin typeface="Arial"/>
                <a:ea typeface="+mn-ea"/>
                <a:cs typeface="+mn-cs"/>
              </a:rPr>
              <a:t>образование многоконтурных земельных участков в результате раздела земельного участка, который не является многоконтурным;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008CFF">
                  <a:lumMod val="50000"/>
                </a:srgbClr>
              </a:solidFill>
              <a:latin typeface="Arial"/>
              <a:ea typeface="+mn-ea"/>
              <a:cs typeface="+mn-cs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 b="0" i="0" u="none" strike="noStrike" cap="none" spc="0">
                <a:ln>
                  <a:noFill/>
                </a:ln>
                <a:solidFill>
                  <a:srgbClr val="008CFF">
                    <a:lumMod val="50000"/>
                  </a:srgbClr>
                </a:solidFill>
                <a:latin typeface="Arial"/>
                <a:ea typeface="+mn-ea"/>
                <a:cs typeface="+mn-cs"/>
              </a:rPr>
              <a:t>образование многоконтурного земельного участка в результате объединения или перераспределения земельных участков, не являющихся «многоконтурными», в том числе по причине отсутствия общих частей границ у исходных земельных участков.</a:t>
            </a:r>
            <a:endParaRPr lang="ru-RU" sz="1400" b="1" i="0" u="none" strike="noStrike" cap="none" spc="0">
              <a:ln>
                <a:noFill/>
              </a:ln>
              <a:solidFill>
                <a:srgbClr val="008CFF">
                  <a:lumMod val="50000"/>
                </a:srgbClr>
              </a:solidFill>
              <a:latin typeface=" Arial"/>
              <a:ea typeface="+mn-ea"/>
              <a:cs typeface="+mn-cs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3628927" y="967722"/>
            <a:ext cx="8349714" cy="1047201"/>
          </a:xfrm>
          <a:prstGeom prst="roundRect">
            <a:avLst>
              <a:gd name="adj" fmla="val 16667"/>
            </a:avLst>
          </a:prstGeom>
          <a:solidFill>
            <a:srgbClr val="1890F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457200" marR="0" lvl="1" indent="0" algn="ctr" defTabSz="53337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1" i="0" u="none" strike="noStrike" cap="none" spc="0">
                <a:ln>
                  <a:noFill/>
                </a:ln>
                <a:solidFill>
                  <a:srgbClr val="FFFFFF"/>
                </a:solidFill>
                <a:latin typeface="Arial"/>
                <a:ea typeface="+mn-ea"/>
                <a:cs typeface="+mn-cs"/>
              </a:rPr>
              <a:t>Образование многоконтурного земельного участка </a:t>
            </a:r>
            <a:r>
              <a:rPr lang="ru-RU" sz="1800" b="1" i="0" u="none" strike="noStrike" cap="none" spc="0">
                <a:ln>
                  <a:noFill/>
                </a:ln>
                <a:solidFill>
                  <a:srgbClr val="00CC99">
                    <a:lumMod val="40000"/>
                    <a:lumOff val="60000"/>
                  </a:srgbClr>
                </a:solidFill>
                <a:latin typeface="Arial"/>
                <a:ea typeface="+mn-ea"/>
                <a:cs typeface="+mn-cs"/>
              </a:rPr>
              <a:t>допускается</a:t>
            </a:r>
            <a:r>
              <a:rPr lang="ru-RU" sz="1800" b="0" i="0" u="none" strike="noStrike" cap="none" spc="0">
                <a:ln>
                  <a:noFill/>
                </a:ln>
                <a:solidFill>
                  <a:srgbClr val="FFFFFF"/>
                </a:solidFill>
                <a:latin typeface="Arial"/>
                <a:ea typeface="+mn-ea"/>
                <a:cs typeface="+mn-cs"/>
              </a:rPr>
              <a:t>: </a:t>
            </a:r>
            <a:endParaRPr lang="ru-RU" sz="1800" b="1" i="0" u="none" strike="noStrike" cap="none" spc="0">
              <a:ln>
                <a:noFill/>
              </a:ln>
              <a:solidFill>
                <a:srgbClr val="FFFFFF"/>
              </a:solidFill>
              <a:latin typeface="Arial"/>
              <a:ea typeface="+mn-ea"/>
              <a:cs typeface="Segoe UI"/>
            </a:endParaRPr>
          </a:p>
        </p:txBody>
      </p:sp>
      <p:sp>
        <p:nvSpPr>
          <p:cNvPr id="11" name="Скругленный прямоугольник 30"/>
          <p:cNvSpPr/>
          <p:nvPr/>
        </p:nvSpPr>
        <p:spPr bwMode="auto">
          <a:xfrm>
            <a:off x="9293629" y="2693324"/>
            <a:ext cx="2685012" cy="3616036"/>
          </a:xfrm>
          <a:prstGeom prst="roundRect">
            <a:avLst>
              <a:gd name="adj" fmla="val 3595"/>
            </a:avLst>
          </a:prstGeom>
          <a:solidFill>
            <a:srgbClr val="FFFFFF"/>
          </a:solidFill>
          <a:ln w="25400" cap="flat" cmpd="sng" algn="ctr">
            <a:gradFill>
              <a:gsLst>
                <a:gs pos="0">
                  <a:srgbClr val="008CFF"/>
                </a:gs>
                <a:gs pos="100000">
                  <a:srgbClr val="00CC99">
                    <a:lumMod val="60000"/>
                    <a:lumOff val="4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glow rad="63500">
              <a:srgbClr val="008CFF">
                <a:satMod val="175000"/>
                <a:alpha val="40000"/>
              </a:srgbClr>
            </a:glow>
          </a:effectLst>
        </p:spPr>
        <p:txBody>
          <a:bodyPr vertOverflow="overflow" horzOverflow="overflow" lIns="96960" tIns="48480" rIns="96960" bIns="48480" numCol="1" spcCol="0" anchor="ctr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lang="ru-RU" sz="1250" b="0" i="0" u="none" strike="noStrike" cap="none" spc="0">
                <a:ln>
                  <a:noFill/>
                </a:ln>
                <a:solidFill>
                  <a:srgbClr val="008CFF">
                    <a:lumMod val="50000"/>
                  </a:srgbClr>
                </a:solidFill>
                <a:latin typeface="Arial"/>
                <a:ea typeface="+mn-ea"/>
                <a:cs typeface="+mn-cs"/>
              </a:rPr>
              <a:t>если это предусмотрено подготовленными до 20.02.2026 документами (проектом межевания территории, схемой расположения земельного участка и (или) земельных участков на кадастровом плане территории, проектной документации лесных участков), а также в случае, если образование осуществляется на основании проекта межевания территории, решение о разработке которого было принято до 20.02.2026</a:t>
            </a:r>
          </a:p>
        </p:txBody>
      </p:sp>
      <p:sp>
        <p:nvSpPr>
          <p:cNvPr id="15" name="Стрелка вправо 14"/>
          <p:cNvSpPr/>
          <p:nvPr/>
        </p:nvSpPr>
        <p:spPr bwMode="auto">
          <a:xfrm rot="5400000">
            <a:off x="5037069" y="1966535"/>
            <a:ext cx="665905" cy="860311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FFFFFF"/>
              </a:gs>
              <a:gs pos="100000">
                <a:srgbClr val="008CFF">
                  <a:lumMod val="40000"/>
                  <a:lumOff val="60000"/>
                </a:srgbClr>
              </a:gs>
              <a:gs pos="100000">
                <a:srgbClr val="00CC99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50" b="0" i="0" u="none" strike="noStrike" cap="none" spc="0">
              <a:ln>
                <a:noFill/>
              </a:ln>
              <a:solidFill>
                <a:srgbClr val="008CFF">
                  <a:lumMod val="20000"/>
                  <a:lumOff val="8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8" name="Стрелка вправо 17"/>
          <p:cNvSpPr/>
          <p:nvPr/>
        </p:nvSpPr>
        <p:spPr bwMode="auto">
          <a:xfrm rot="5400000">
            <a:off x="10181547" y="1930216"/>
            <a:ext cx="665905" cy="860311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FFFFFF"/>
              </a:gs>
              <a:gs pos="100000">
                <a:srgbClr val="008CFF">
                  <a:lumMod val="40000"/>
                  <a:lumOff val="60000"/>
                </a:srgbClr>
              </a:gs>
              <a:gs pos="100000">
                <a:srgbClr val="00CC99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50" b="0" i="0" u="none" strike="noStrike" cap="none" spc="0">
              <a:ln>
                <a:noFill/>
              </a:ln>
              <a:solidFill>
                <a:srgbClr val="008CFF">
                  <a:lumMod val="20000"/>
                  <a:lumOff val="8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9" name="Стрелка вправо 18"/>
          <p:cNvSpPr/>
          <p:nvPr/>
        </p:nvSpPr>
        <p:spPr bwMode="auto">
          <a:xfrm rot="5400000">
            <a:off x="7824385" y="1946391"/>
            <a:ext cx="665905" cy="860311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FFFFFF"/>
              </a:gs>
              <a:gs pos="100000">
                <a:srgbClr val="008CFF">
                  <a:lumMod val="40000"/>
                  <a:lumOff val="60000"/>
                </a:srgbClr>
              </a:gs>
              <a:gs pos="100000">
                <a:srgbClr val="00CC99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50" b="0" i="0" u="none" strike="noStrike" cap="none" spc="0">
              <a:ln>
                <a:noFill/>
              </a:ln>
              <a:solidFill>
                <a:srgbClr val="008CFF">
                  <a:lumMod val="20000"/>
                  <a:lumOff val="80000"/>
                </a:srgbClr>
              </a:solidFill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Прямоугольник: скругленные углы 32"/>
          <p:cNvSpPr/>
          <p:nvPr/>
        </p:nvSpPr>
        <p:spPr bwMode="auto">
          <a:xfrm>
            <a:off x="4651130" y="1598740"/>
            <a:ext cx="7069015" cy="3607958"/>
          </a:xfrm>
          <a:prstGeom prst="roundRect">
            <a:avLst>
              <a:gd name="adj" fmla="val 6819"/>
            </a:avLst>
          </a:prstGeom>
          <a:solidFill>
            <a:schemeClr val="bg1"/>
          </a:solidFill>
          <a:ln w="28575">
            <a:gradFill>
              <a:gsLst>
                <a:gs pos="0">
                  <a:schemeClr val="tx1"/>
                </a:gs>
                <a:gs pos="100000">
                  <a:srgbClr val="00FFCC"/>
                </a:gs>
              </a:gsLst>
              <a:lin ang="5400000" scaled="1"/>
            </a:gra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+mn-ea"/>
                <a:cs typeface="+mn-cs"/>
              </a:rPr>
              <a:t>  </a:t>
            </a:r>
            <a:endParaRPr/>
          </a:p>
        </p:txBody>
      </p:sp>
      <p:sp>
        <p:nvSpPr>
          <p:cNvPr id="16" name="Прямоугольник: скругленные углы 32"/>
          <p:cNvSpPr/>
          <p:nvPr/>
        </p:nvSpPr>
        <p:spPr bwMode="auto">
          <a:xfrm>
            <a:off x="619612" y="1633005"/>
            <a:ext cx="2706259" cy="3607958"/>
          </a:xfrm>
          <a:prstGeom prst="roundRect">
            <a:avLst>
              <a:gd name="adj" fmla="val 6819"/>
            </a:avLst>
          </a:prstGeom>
          <a:solidFill>
            <a:schemeClr val="bg1"/>
          </a:solidFill>
          <a:ln w="28575">
            <a:gradFill>
              <a:gsLst>
                <a:gs pos="0">
                  <a:schemeClr val="tx1"/>
                </a:gs>
                <a:gs pos="100000">
                  <a:srgbClr val="00FFCC"/>
                </a:gs>
              </a:gsLst>
              <a:lin ang="5400000" scaled="1"/>
            </a:gra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+mn-ea"/>
                <a:cs typeface="+mn-cs"/>
              </a:rPr>
              <a:t>  </a:t>
            </a:r>
            <a:endParaRPr/>
          </a:p>
        </p:txBody>
      </p:sp>
      <p:sp>
        <p:nvSpPr>
          <p:cNvPr id="57" name="Slide Number Placeholder 12"/>
          <p:cNvSpPr>
            <a:spLocks noGrp="1"/>
          </p:cNvSpPr>
          <p:nvPr>
            <p:ph type="sldNum" sz="quarter" idx="10"/>
          </p:nvPr>
        </p:nvSpPr>
        <p:spPr bwMode="auto">
          <a:prstGeom prst="rect">
            <a:avLst/>
          </a:prstGeom>
        </p:spPr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5ACA335-37F7-42C7-872A-92C3D7072F89}" type="slidenum">
              <a:rPr lang="ru-RU" sz="1400" b="1" i="0" u="none" strike="noStrike" cap="none" spc="0">
                <a:ln>
                  <a:noFill/>
                </a:ln>
                <a:solidFill>
                  <a:srgbClr val="FFFFFF"/>
                </a:solidFill>
                <a:latin typeface="Arial"/>
                <a:ea typeface="+mn-ea"/>
                <a:cs typeface="+mn-cs"/>
              </a:rPr>
              <a:t>4</a:t>
            </a:fld>
            <a:endParaRPr lang="ru-RU" sz="1400" b="1" i="0" u="none" strike="noStrike" cap="none" spc="0">
              <a:ln>
                <a:noFill/>
              </a:ln>
              <a:solidFill>
                <a:srgbClr val="FFFFFF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36" name="Заголовок 3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ru-RU" dirty="0">
                <a:ea typeface="Times New Roman"/>
                <a:cs typeface="Arial"/>
              </a:rPr>
              <a:t>Ошибки, допускаемые кадастровыми инженерами при подготовке межевых и технических планов</a:t>
            </a:r>
            <a:endParaRPr lang="ru-RU" dirty="0"/>
          </a:p>
        </p:txBody>
      </p:sp>
      <p:sp>
        <p:nvSpPr>
          <p:cNvPr id="210" name="Google Shape;819;p1"/>
          <p:cNvSpPr/>
          <p:nvPr/>
        </p:nvSpPr>
        <p:spPr bwMode="auto">
          <a:xfrm>
            <a:off x="14274101" y="3831505"/>
            <a:ext cx="1347599" cy="4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noAutofit/>
          </a:bodyPr>
          <a:lstStyle/>
          <a:p>
            <a:pPr marL="0" marR="0" lvl="0" indent="0" algn="l" defTabSz="34925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sz="1350" b="1" i="0" u="none" strike="noStrike" cap="none" spc="0">
              <a:ln>
                <a:noFill/>
              </a:ln>
              <a:solidFill>
                <a:srgbClr val="3F3F3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619612" y="1940781"/>
            <a:ext cx="2690453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none" strike="noStrike" cap="none" spc="0">
                <a:ln>
                  <a:noFill/>
                </a:ln>
                <a:solidFill>
                  <a:srgbClr val="FF7900"/>
                </a:solidFill>
                <a:latin typeface="Arial Black"/>
                <a:ea typeface="Times New Roman"/>
                <a:cs typeface="Arial"/>
              </a:rPr>
              <a:t>ПРИЧИНЫ</a:t>
            </a:r>
            <a:r>
              <a:rPr lang="ru-RU" sz="2000" b="1" i="0" u="none" strike="noStrike" cap="none" spc="0">
                <a:ln>
                  <a:noFill/>
                </a:ln>
                <a:solidFill>
                  <a:srgbClr val="008CFF"/>
                </a:solidFill>
                <a:latin typeface="Arial"/>
                <a:ea typeface="Times New Roman"/>
                <a:cs typeface="Arial"/>
              </a:rPr>
              <a:t>, </a:t>
            </a:r>
            <a:r>
              <a:rPr lang="ru-RU" sz="2000" b="0" i="0" u="none" strike="noStrike" cap="none" spc="0">
                <a:ln>
                  <a:noFill/>
                </a:ln>
                <a:solidFill>
                  <a:srgbClr val="008CFF"/>
                </a:solidFill>
                <a:latin typeface="Arial"/>
                <a:ea typeface="Times New Roman"/>
                <a:cs typeface="Arial"/>
              </a:rPr>
              <a:t>препятствующие 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>
                <a:ln>
                  <a:noFill/>
                </a:ln>
                <a:solidFill>
                  <a:srgbClr val="008CFF"/>
                </a:solidFill>
                <a:latin typeface="Arial"/>
                <a:ea typeface="Times New Roman"/>
                <a:cs typeface="Arial"/>
              </a:rPr>
              <a:t>автоматической загрузке </a:t>
            </a:r>
            <a:endParaRPr lang="en-US" sz="2000" b="1" i="0" u="none" strike="noStrike" cap="none" spc="0">
              <a:ln>
                <a:noFill/>
              </a:ln>
              <a:solidFill>
                <a:srgbClr val="008CFF"/>
              </a:solidFill>
              <a:latin typeface="Arial"/>
              <a:ea typeface="Times New Roman"/>
              <a:cs typeface="Arial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0" i="0" u="none" strike="noStrike" cap="none" spc="0">
                <a:ln>
                  <a:noFill/>
                </a:ln>
                <a:solidFill>
                  <a:srgbClr val="008CFF"/>
                </a:solidFill>
                <a:latin typeface="Arial"/>
                <a:ea typeface="Times New Roman"/>
                <a:cs typeface="Arial"/>
              </a:rPr>
              <a:t>сведений ЕГРН </a:t>
            </a:r>
            <a:endParaRPr lang="en-US" sz="2000" b="0" i="0" u="none" strike="noStrike" cap="none" spc="0">
              <a:ln>
                <a:noFill/>
              </a:ln>
              <a:solidFill>
                <a:srgbClr val="008CFF"/>
              </a:solidFill>
              <a:latin typeface="Arial"/>
              <a:ea typeface="Times New Roman"/>
              <a:cs typeface="Arial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0" i="0" u="none" strike="noStrike" cap="none" spc="0">
                <a:ln>
                  <a:noFill/>
                </a:ln>
                <a:solidFill>
                  <a:srgbClr val="008CFF"/>
                </a:solidFill>
                <a:latin typeface="Arial"/>
                <a:ea typeface="Times New Roman"/>
                <a:cs typeface="Arial"/>
              </a:rPr>
              <a:t>из представленных межевых и технических планов </a:t>
            </a: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>
                <a:ln>
                  <a:noFill/>
                </a:ln>
                <a:solidFill>
                  <a:srgbClr val="008CFF"/>
                </a:solidFill>
                <a:latin typeface="Arial"/>
                <a:ea typeface="Times New Roman"/>
                <a:cs typeface="Arial"/>
              </a:rPr>
              <a:t>во ФГИС ЕГРН</a:t>
            </a:r>
          </a:p>
        </p:txBody>
      </p:sp>
      <p:sp>
        <p:nvSpPr>
          <p:cNvPr id="3" name="TextBox 2"/>
          <p:cNvSpPr txBox="1"/>
          <p:nvPr/>
        </p:nvSpPr>
        <p:spPr bwMode="auto">
          <a:xfrm>
            <a:off x="4880033" y="1633005"/>
            <a:ext cx="640963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r>
              <a:rPr lang="ru-RU" sz="1600" b="1" i="0" u="none" strike="noStrike" cap="none" spc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несоответствие </a:t>
            </a:r>
            <a: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в пакете документов имени архива имени </a:t>
            </a:r>
            <a:b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</a:br>
            <a: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XML-файла внутри архива </a:t>
            </a:r>
            <a:b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</a:br>
            <a:endParaRPr lang="ru-RU" sz="1600" b="0" i="0" u="none" strike="noStrike" cap="none" spc="0">
              <a:ln>
                <a:noFill/>
              </a:ln>
              <a:solidFill>
                <a:srgbClr val="39505E"/>
              </a:solidFill>
              <a:latin typeface="Arial"/>
              <a:ea typeface="Times New Roman"/>
              <a:cs typeface="Arial"/>
            </a:endParaRPr>
          </a:p>
          <a:p>
            <a:pPr marL="285750" marR="0" lvl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r>
              <a:rPr lang="ru-RU" sz="1600" b="1" i="0" u="none" strike="noStrike" cap="none" spc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некорректное</a:t>
            </a:r>
            <a: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 наименование приложенных электронных документов (например, названия приложенных электронных документов не соответствуют требованиям ХSD-схемы обмена)</a:t>
            </a:r>
            <a:b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</a:br>
            <a:endParaRPr lang="ru-RU" sz="1600" b="0" i="0" u="none" strike="noStrike" cap="none" spc="0">
              <a:ln>
                <a:noFill/>
              </a:ln>
              <a:solidFill>
                <a:srgbClr val="39505E"/>
              </a:solidFill>
              <a:latin typeface="Arial"/>
              <a:ea typeface="Times New Roman"/>
              <a:cs typeface="Arial"/>
            </a:endParaRPr>
          </a:p>
          <a:p>
            <a:pPr marL="285750" marR="0" lvl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r>
              <a:rPr lang="ru-RU" sz="1600" b="1" i="0" u="none" strike="noStrike" cap="none" spc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некорректное </a:t>
            </a:r>
            <a: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указание вида объекта недвижимости</a:t>
            </a:r>
            <a:b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</a:br>
            <a:endParaRPr lang="ru-RU" sz="1600" b="0" i="0" u="none" strike="noStrike" cap="none" spc="0">
              <a:ln>
                <a:noFill/>
              </a:ln>
              <a:solidFill>
                <a:srgbClr val="39505E"/>
              </a:solidFill>
              <a:latin typeface="Arial"/>
              <a:ea typeface="Times New Roman"/>
              <a:cs typeface="Arial"/>
            </a:endParaRPr>
          </a:p>
          <a:p>
            <a:pPr marL="285750" marR="0" lvl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r>
              <a:rPr lang="ru-RU" sz="1600" b="1" i="0" u="none" strike="noStrike" cap="none" spc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 неверное </a:t>
            </a:r>
            <a: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определение системы координат</a:t>
            </a:r>
            <a:b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</a:br>
            <a:endParaRPr lang="ru-RU" sz="1600" b="0" i="0" u="none" strike="noStrike" cap="none" spc="0">
              <a:ln>
                <a:noFill/>
              </a:ln>
              <a:solidFill>
                <a:srgbClr val="39505E"/>
              </a:solidFill>
              <a:latin typeface="Arial"/>
              <a:ea typeface="Times New Roman"/>
              <a:cs typeface="Arial"/>
            </a:endParaRPr>
          </a:p>
          <a:p>
            <a:pPr marL="285750" marR="0" lvl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ü"/>
              <a:defRPr/>
            </a:pPr>
            <a:r>
              <a:rPr lang="ru-RU" sz="1600" b="1" i="0" u="none" strike="noStrike" cap="none" spc="0">
                <a:ln>
                  <a:noFill/>
                </a:ln>
                <a:solidFill>
                  <a:srgbClr val="FF7900"/>
                </a:solidFill>
                <a:latin typeface="Arial"/>
                <a:ea typeface="+mn-ea"/>
                <a:cs typeface="+mn-cs"/>
              </a:rPr>
              <a:t>несоответствие</a:t>
            </a:r>
            <a:r>
              <a:rPr lang="ru-RU" sz="1600" b="0" i="0" u="none" strike="noStrike" cap="none" spc="0">
                <a:ln>
                  <a:noFill/>
                </a:ln>
                <a:solidFill>
                  <a:srgbClr val="39505E"/>
                </a:solidFill>
                <a:latin typeface="Arial"/>
                <a:ea typeface="Times New Roman"/>
                <a:cs typeface="Arial"/>
              </a:rPr>
              <a:t> геометрии, представленной на техническом плане, с данными, содержащимися в ЕГРН</a:t>
            </a:r>
          </a:p>
        </p:txBody>
      </p:sp>
      <p:sp>
        <p:nvSpPr>
          <p:cNvPr id="11" name="Стрелка вправо 39"/>
          <p:cNvSpPr/>
          <p:nvPr/>
        </p:nvSpPr>
        <p:spPr bwMode="auto">
          <a:xfrm>
            <a:off x="3641857" y="2998601"/>
            <a:ext cx="922192" cy="869791"/>
          </a:xfrm>
          <a:prstGeom prst="righ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FFF"/>
              </a:gs>
              <a:gs pos="55300">
                <a:srgbClr val="00B0F0"/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20000" tIns="216000" rIns="120000" bIns="216000" anchor="ctr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50" b="0" i="0" u="none" strike="noStrike" cap="none" spc="-1">
              <a:ln>
                <a:noFill/>
              </a:ln>
              <a:solidFill>
                <a:srgbClr val="CCE8FF"/>
              </a:solidFill>
              <a:latin typeface="Arial"/>
              <a:ea typeface="DejaVu Sans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" name="Slide Number Placeholder 12"/>
          <p:cNvSpPr>
            <a:spLocks noGrp="1"/>
          </p:cNvSpPr>
          <p:nvPr>
            <p:ph type="sldNum" sz="quarter" idx="10"/>
          </p:nvPr>
        </p:nvSpPr>
        <p:spPr bwMode="auto">
          <a:prstGeom prst="rect">
            <a:avLst/>
          </a:prstGeom>
        </p:spPr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5ACA335-37F7-42C7-872A-92C3D7072F89}" type="slidenum">
              <a:rPr lang="ru-RU" sz="1400" b="1" i="0" u="none" strike="noStrike" cap="none" spc="0">
                <a:ln>
                  <a:noFill/>
                </a:ln>
                <a:solidFill>
                  <a:srgbClr val="FFFFFF"/>
                </a:solidFill>
                <a:latin typeface="Arial"/>
                <a:ea typeface="+mn-ea"/>
                <a:cs typeface="+mn-cs"/>
              </a:rPr>
              <a:t>5</a:t>
            </a:fld>
            <a:endParaRPr lang="ru-RU" sz="1400" b="1" i="0" u="none" strike="noStrike" cap="none" spc="0">
              <a:ln>
                <a:noFill/>
              </a:ln>
              <a:solidFill>
                <a:srgbClr val="FFFFFF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210" name="Google Shape;819;p1"/>
          <p:cNvSpPr/>
          <p:nvPr/>
        </p:nvSpPr>
        <p:spPr bwMode="auto">
          <a:xfrm>
            <a:off x="14274101" y="3831505"/>
            <a:ext cx="1347599" cy="4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noAutofit/>
          </a:bodyPr>
          <a:lstStyle/>
          <a:p>
            <a:pPr marL="0" marR="0" lvl="0" indent="0" algn="l" defTabSz="34925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sz="1350" b="1" i="0" u="none" strike="noStrike" cap="none" spc="0">
              <a:ln>
                <a:noFill/>
              </a:ln>
              <a:solidFill>
                <a:srgbClr val="3F3F3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8" name="Заголовок 3"/>
          <p:cNvSpPr txBox="1"/>
          <p:nvPr/>
        </p:nvSpPr>
        <p:spPr bwMode="auto">
          <a:xfrm>
            <a:off x="956164" y="28379"/>
            <a:ext cx="10534651" cy="83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32">
              <a:lnSpc>
                <a:spcPct val="90000"/>
              </a:lnSpc>
              <a:spcBef>
                <a:spcPts val="0"/>
              </a:spcBef>
              <a:buNone/>
              <a:tabLst>
                <a:tab pos="1079473" algn="l"/>
              </a:tabLs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473" algn="l"/>
              </a:tabLst>
              <a:defRPr/>
            </a:pPr>
            <a:r>
              <a:rPr lang="ru-RU" sz="2400" b="1" i="0" u="none" strike="noStrike" cap="none" spc="0" dirty="0">
                <a:ln>
                  <a:noFill/>
                </a:ln>
                <a:solidFill>
                  <a:srgbClr val="008CFF"/>
                </a:solidFill>
                <a:latin typeface="Arial"/>
                <a:ea typeface="Times New Roman"/>
                <a:cs typeface="Arial"/>
              </a:rPr>
              <a:t>Ошибки, допускаемые кадастровыми инженерами при подготовке межевых и технических планов</a:t>
            </a:r>
            <a:endParaRPr lang="ru-RU" sz="2400" b="1" i="0" u="none" strike="noStrike" cap="none" spc="0" dirty="0">
              <a:ln>
                <a:noFill/>
              </a:ln>
              <a:solidFill>
                <a:srgbClr val="008CFF"/>
              </a:solidFill>
              <a:latin typeface="Arial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3"/>
              </a:ext>
            </a:extLst>
          </a:blip>
          <a:stretch/>
        </p:blipFill>
        <p:spPr bwMode="auto">
          <a:xfrm>
            <a:off x="3578469" y="949500"/>
            <a:ext cx="4519246" cy="5460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635427" y="2254685"/>
            <a:ext cx="6202363" cy="1673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54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5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750" b="1" i="0" u="none" strike="noStrike" cap="none" spc="0">
                <a:ln>
                  <a:noFill/>
                </a:ln>
                <a:solidFill>
                  <a:srgbClr val="FFFFFF"/>
                </a:solidFill>
                <a:latin typeface="Arial"/>
                <a:ea typeface="+mj-ea"/>
                <a:cs typeface="+mj-cs"/>
              </a:rPr>
              <a:t>Спасибо за внимание!</a:t>
            </a:r>
            <a:endParaRPr/>
          </a:p>
        </p:txBody>
      </p:sp>
      <p:pic>
        <p:nvPicPr>
          <p:cNvPr id="1938937023" name="Graphic 3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:w="http://schemas.openxmlformats.org/wordprocessingml/2006/main" xmlns:m="http://schemas.openxmlformats.org/officeDocument/2006/math" xmlns="" r:embed="rId3"/>
              </a:ext>
            </a:extLst>
          </a:blip>
          <a:stretch/>
        </p:blipFill>
        <p:spPr bwMode="auto">
          <a:xfrm>
            <a:off x="8418404" y="2445147"/>
            <a:ext cx="2024150" cy="2625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:fade/>
      </p:transition>
    </mc:Choice>
    <mc:Fallback xmlns:w="http://schemas.openxmlformats.org/wordprocessingml/2006/main" xmlns:m="http://schemas.openxmlformats.org/officeDocument/2006/math" xmlns="">
      <p:transition spd="med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Liberation Sans"/>
        <a:cs typeface="Liberation Sans"/>
      </a:majorFont>
      <a:minorFont>
        <a:latin typeface="Calibri"/>
        <a:ea typeface="Liberation Sans"/>
        <a:cs typeface="Liberation Sans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Шаблон">
  <a:themeElements>
    <a:clrScheme name="Custom 17">
      <a:dk1>
        <a:srgbClr val="008CFF"/>
      </a:dk1>
      <a:lt1>
        <a:srgbClr val="FFFFFF"/>
      </a:lt1>
      <a:dk2>
        <a:srgbClr val="008CFF"/>
      </a:dk2>
      <a:lt2>
        <a:srgbClr val="FFFFFF"/>
      </a:lt2>
      <a:accent1>
        <a:srgbClr val="008CFF"/>
      </a:accent1>
      <a:accent2>
        <a:srgbClr val="00CC99"/>
      </a:accent2>
      <a:accent3>
        <a:srgbClr val="FF7900"/>
      </a:accent3>
      <a:accent4>
        <a:srgbClr val="85C0FB"/>
      </a:accent4>
      <a:accent5>
        <a:srgbClr val="92D050"/>
      </a:accent5>
      <a:accent6>
        <a:srgbClr val="FFC000"/>
      </a:accent6>
      <a:hlink>
        <a:srgbClr val="E17900"/>
      </a:hlink>
      <a:folHlink>
        <a:srgbClr val="4472C4"/>
      </a:folHlink>
    </a:clrScheme>
    <a:fontScheme name="Custom 2">
      <a:majorFont>
        <a:latin typeface="Arial"/>
        <a:ea typeface="Liberation Sans"/>
        <a:cs typeface="Liberation Sans"/>
      </a:majorFont>
      <a:minorFont>
        <a:latin typeface="Arial"/>
        <a:ea typeface="Liberation Sans"/>
        <a:cs typeface="Liberation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503</Words>
  <Application>Microsoft Office PowerPoint</Application>
  <DocSecurity>0</DocSecurity>
  <PresentationFormat>Широкоэкранный</PresentationFormat>
  <Paragraphs>44</Paragraphs>
  <Slides>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20" baseType="lpstr">
      <vt:lpstr> Arial</vt:lpstr>
      <vt:lpstr>Arial</vt:lpstr>
      <vt:lpstr>Arial (Заголовки)</vt:lpstr>
      <vt:lpstr>Arial Black</vt:lpstr>
      <vt:lpstr>Calibri</vt:lpstr>
      <vt:lpstr>Calibri Light</vt:lpstr>
      <vt:lpstr>DejaVu Sans</vt:lpstr>
      <vt:lpstr>Liberation Sans</vt:lpstr>
      <vt:lpstr>Segoe UI</vt:lpstr>
      <vt:lpstr>Times New Roman</vt:lpstr>
      <vt:lpstr>Wingdings</vt:lpstr>
      <vt:lpstr>Тема Office</vt:lpstr>
      <vt:lpstr>4_Шаблон</vt:lpstr>
      <vt:lpstr>oleObj</vt:lpstr>
      <vt:lpstr>Презентация PowerPoint</vt:lpstr>
      <vt:lpstr>Об адресе объекта недвижимости</vt:lpstr>
      <vt:lpstr>Образование многоконтурных земельных участков Письма от 20.02.2026 № 11-1746-АБ/26, от 08.04.2026 № 11-3764-АБ/26, позиция согласована  с Минприроды России, Минсельхозом России и Рослесхозом</vt:lpstr>
      <vt:lpstr>Ошибки, допускаемые кадастровыми инженерами при подготовке межевых и технических планов</vt:lpstr>
      <vt:lpstr>Презентация PowerPoint</vt:lpstr>
      <vt:lpstr>Презентация PowerPoint</vt:lpstr>
    </vt:vector>
  </TitlesOfParts>
  <Manager/>
  <Company>org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Моисеенко Дана Витальевна</dc:creator>
  <cp:keywords/>
  <dc:description/>
  <cp:lastModifiedBy>Рой Ольга Евгеньевна</cp:lastModifiedBy>
  <cp:revision>4</cp:revision>
  <dcterms:created xsi:type="dcterms:W3CDTF">2026-07-17T01:13:34Z</dcterms:created>
  <dcterms:modified xsi:type="dcterms:W3CDTF">2026-07-17T01:23:59Z</dcterms:modified>
  <cp:category/>
  <dc:identifier/>
  <cp:contentStatus/>
  <dc:language/>
  <cp:version/>
</cp:coreProperties>
</file>